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0"/>
  </p:notesMasterIdLst>
  <p:handoutMasterIdLst>
    <p:handoutMasterId r:id="rId31"/>
  </p:handoutMasterIdLst>
  <p:sldIdLst>
    <p:sldId id="695" r:id="rId5"/>
    <p:sldId id="878" r:id="rId6"/>
    <p:sldId id="863" r:id="rId7"/>
    <p:sldId id="790" r:id="rId8"/>
    <p:sldId id="879" r:id="rId9"/>
    <p:sldId id="788" r:id="rId10"/>
    <p:sldId id="794" r:id="rId11"/>
    <p:sldId id="795" r:id="rId12"/>
    <p:sldId id="868" r:id="rId13"/>
    <p:sldId id="869" r:id="rId14"/>
    <p:sldId id="870" r:id="rId15"/>
    <p:sldId id="871" r:id="rId16"/>
    <p:sldId id="872" r:id="rId17"/>
    <p:sldId id="873" r:id="rId18"/>
    <p:sldId id="874" r:id="rId19"/>
    <p:sldId id="875" r:id="rId20"/>
    <p:sldId id="880" r:id="rId21"/>
    <p:sldId id="866" r:id="rId22"/>
    <p:sldId id="881" r:id="rId23"/>
    <p:sldId id="877" r:id="rId24"/>
    <p:sldId id="792" r:id="rId25"/>
    <p:sldId id="876" r:id="rId26"/>
    <p:sldId id="882" r:id="rId27"/>
    <p:sldId id="867" r:id="rId28"/>
    <p:sldId id="809" r:id="rId29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F14908-3C41-BC40-B6E7-C898B4713BDF}">
          <p14:sldIdLst>
            <p14:sldId id="695"/>
            <p14:sldId id="878"/>
            <p14:sldId id="863"/>
            <p14:sldId id="790"/>
            <p14:sldId id="879"/>
            <p14:sldId id="788"/>
            <p14:sldId id="794"/>
            <p14:sldId id="795"/>
            <p14:sldId id="868"/>
            <p14:sldId id="869"/>
            <p14:sldId id="870"/>
            <p14:sldId id="871"/>
            <p14:sldId id="872"/>
            <p14:sldId id="873"/>
            <p14:sldId id="874"/>
            <p14:sldId id="875"/>
            <p14:sldId id="880"/>
            <p14:sldId id="866"/>
            <p14:sldId id="881"/>
            <p14:sldId id="877"/>
            <p14:sldId id="792"/>
            <p14:sldId id="876"/>
            <p14:sldId id="882"/>
            <p14:sldId id="867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7" autoAdjust="0"/>
    <p:restoredTop sz="91036" autoAdjust="0"/>
  </p:normalViewPr>
  <p:slideViewPr>
    <p:cSldViewPr snapToGrid="0">
      <p:cViewPr varScale="1">
        <p:scale>
          <a:sx n="90" d="100"/>
          <a:sy n="90" d="100"/>
        </p:scale>
        <p:origin x="216" y="608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12/14/19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1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6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4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RATINGS PREDICTIONS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13009" y="2909454"/>
            <a:ext cx="2960809" cy="256770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A – </a:t>
            </a:r>
            <a:r>
              <a:rPr lang="en-IN" sz="1600" dirty="0" err="1">
                <a:cs typeface="Times New Roman" pitchFamily="18" charset="0"/>
              </a:rPr>
              <a:t>Anubhav</a:t>
            </a:r>
            <a:r>
              <a:rPr lang="en-IN" sz="1600" dirty="0">
                <a:cs typeface="Times New Roman" pitchFamily="18" charset="0"/>
              </a:rPr>
              <a:t> </a:t>
            </a:r>
            <a:r>
              <a:rPr lang="en-IN" sz="1600" dirty="0" err="1">
                <a:cs typeface="Times New Roman" pitchFamily="18" charset="0"/>
              </a:rPr>
              <a:t>Ghosh</a:t>
            </a:r>
            <a:endParaRPr lang="en-IN" sz="1600" dirty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B – </a:t>
            </a:r>
            <a:r>
              <a:rPr lang="en-IN" sz="1600" dirty="0" err="1">
                <a:cs typeface="Times New Roman" pitchFamily="18" charset="0"/>
              </a:rPr>
              <a:t>Bibekananda</a:t>
            </a:r>
            <a:r>
              <a:rPr lang="en-IN" sz="1600" dirty="0">
                <a:cs typeface="Times New Roman" pitchFamily="18" charset="0"/>
              </a:rPr>
              <a:t> </a:t>
            </a:r>
            <a:r>
              <a:rPr lang="en-IN" sz="1600" dirty="0" err="1">
                <a:cs typeface="Times New Roman" pitchFamily="18" charset="0"/>
              </a:rPr>
              <a:t>Mishra</a:t>
            </a:r>
            <a:endParaRPr lang="en-IN" sz="1600" dirty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C – </a:t>
            </a:r>
            <a:r>
              <a:rPr lang="en-IN" sz="1600" dirty="0" err="1">
                <a:cs typeface="Times New Roman" pitchFamily="18" charset="0"/>
              </a:rPr>
              <a:t>Chiranjeevi</a:t>
            </a:r>
            <a:r>
              <a:rPr lang="en-IN" sz="1600" dirty="0">
                <a:cs typeface="Times New Roman" pitchFamily="18" charset="0"/>
              </a:rPr>
              <a:t> </a:t>
            </a:r>
            <a:r>
              <a:rPr lang="en-IN" sz="1600" dirty="0" err="1">
                <a:cs typeface="Times New Roman" pitchFamily="18" charset="0"/>
              </a:rPr>
              <a:t>Pippalla</a:t>
            </a:r>
            <a:endParaRPr lang="en-IN" sz="1600" dirty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D – </a:t>
            </a:r>
            <a:r>
              <a:rPr lang="en-IN" sz="1600" dirty="0" err="1">
                <a:cs typeface="Times New Roman" pitchFamily="18" charset="0"/>
              </a:rPr>
              <a:t>Dinesh</a:t>
            </a:r>
            <a:r>
              <a:rPr lang="en-IN" sz="1600" dirty="0">
                <a:cs typeface="Times New Roman" pitchFamily="18" charset="0"/>
              </a:rPr>
              <a:t> </a:t>
            </a:r>
            <a:r>
              <a:rPr lang="en-IN" sz="1600" dirty="0" err="1">
                <a:cs typeface="Times New Roman" pitchFamily="18" charset="0"/>
              </a:rPr>
              <a:t>Dandamudi</a:t>
            </a:r>
            <a:endParaRPr lang="en-IN" sz="1600" dirty="0">
              <a:cs typeface="Times New Roman" pitchFamily="18" charset="0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55366" y="1989206"/>
            <a:ext cx="9976104" cy="525463"/>
          </a:xfrm>
        </p:spPr>
        <p:txBody>
          <a:bodyPr/>
          <a:lstStyle/>
          <a:p>
            <a:r>
              <a:rPr lang="en-US" dirty="0"/>
              <a:t>Team ABCD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TARGET CUISINE STYLE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964" y="1714448"/>
            <a:ext cx="7426038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TARGET DISH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11" y="1714448"/>
            <a:ext cx="7294744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TARGET PRICE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534" y="1714448"/>
            <a:ext cx="4943030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TARGET RATING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0000" y="1893456"/>
            <a:ext cx="5375564" cy="3643692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TARGET RATING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820" y="1874983"/>
            <a:ext cx="5419969" cy="384232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RATING VS ONLINE ORDER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637" y="1731076"/>
            <a:ext cx="8296435" cy="43144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RESTAURANT TYPE vs. RATING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837" y="1731076"/>
            <a:ext cx="8913090" cy="43144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LINEAR REGRESSION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Classifier: Column 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/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1699491"/>
            <a:ext cx="9948672" cy="409730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Introduction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Data Pre-processing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EDA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Linear 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Decision Tree 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Random Forest 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Recommendations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Anomalies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>
                <a:cs typeface="Times New Roman" pitchFamily="18" charset="0"/>
              </a:rPr>
              <a:t> Conclusion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the topics we are going to see now?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RANDOM FOREST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use the technique of Bagging which is also called Bootstrap Aggregator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Boot strapping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Aggregator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Notes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7068" y="2801208"/>
            <a:ext cx="5728277" cy="325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RANDOM FOREST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Classifier: Column 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4945" y="2321212"/>
            <a:ext cx="6046364" cy="31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RANDOM FOREST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Classifier: Column 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745" y="2450522"/>
            <a:ext cx="6839527" cy="266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/>
              <a:t>DECISION TREE CLASSIFIER</a:t>
            </a:r>
          </a:p>
        </p:txBody>
      </p:sp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DECISION TREE CLASSIFIER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Classifier: Column 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023" y="2497282"/>
            <a:ext cx="7294995" cy="156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9851" y="4091076"/>
            <a:ext cx="4950113" cy="195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28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/>
              <a:t>complications</a:t>
            </a:r>
            <a:r>
              <a:rPr lang="en-US" dirty="0"/>
              <a:t> involved in working on </a:t>
            </a:r>
            <a:r>
              <a:rPr lang="en-US" i="1" u="sng" dirty="0"/>
              <a:t>datasets and making hypothesis.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/>
              <a:t>restaurants and analysis</a:t>
            </a:r>
            <a:r>
              <a:rPr lang="en-US" dirty="0"/>
              <a:t> 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/>
              <a:t>classifications, regression and recommendations.</a:t>
            </a:r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predicting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val="83405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itchFamily="18" charset="0"/>
              </a:rPr>
              <a:t>Basic idea of analyzing this dataset is to get a fair idea about the factors affecting the establishment of different types of restaurants at different places in Bangalore.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ratings of the restaurants in Bangalore is mainly based on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 of the restaurant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Most liked cuisine</a:t>
            </a:r>
            <a:endParaRPr lang="en-US" baseline="-250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Most liked dish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cost for two people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val="13327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198254"/>
            <a:ext cx="9948672" cy="2656429"/>
          </a:xfrm>
        </p:spPr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classification / regression techniques to make predictions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the factors that play important roles in business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93" y="2935680"/>
            <a:ext cx="9976104" cy="59093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17237" y="5267470"/>
            <a:ext cx="9975850" cy="5254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457" y="155535"/>
            <a:ext cx="9976104" cy="590931"/>
          </a:xfrm>
        </p:spPr>
        <p:txBody>
          <a:bodyPr/>
          <a:lstStyle/>
          <a:p>
            <a:r>
              <a:rPr lang="en-US" dirty="0"/>
              <a:t> DATASET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70639" y="723824"/>
            <a:ext cx="9976104" cy="5254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46" y="1160926"/>
            <a:ext cx="9948672" cy="4741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url,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Online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Restaurant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Dish liked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Cuisines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Review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Menu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Listed in (type)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Listed in (city)</a:t>
            </a:r>
          </a:p>
        </p:txBody>
      </p:sp>
    </p:spTree>
    <p:extLst>
      <p:ext uri="{BB962C8B-B14F-4D97-AF65-F5344CB8AC3E}">
        <p14:creationId xmlns:p14="http://schemas.microsoft.com/office/powerpoint/2010/main" val="37389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after dropping unnecessary columns and rows</a:t>
            </a:r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745" y="1921164"/>
            <a:ext cx="9494982" cy="374738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31475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 10 TARGET LOCATIONS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0036" y="1945742"/>
            <a:ext cx="4455202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  <p:pic>
        <p:nvPicPr>
          <p:cNvPr id="5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845785"/>
            <a:ext cx="6428509" cy="36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 10 TARGET RESTAURANT CATEGORIES</a:t>
            </a:r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3782" y="1902385"/>
            <a:ext cx="4455202" cy="342699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DATA EXPLORATION</a:t>
            </a:r>
          </a:p>
        </p:txBody>
      </p:sp>
      <p:pic>
        <p:nvPicPr>
          <p:cNvPr id="5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id="{612A424A-3325-5743-BE6B-D880D159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9564" y="1845785"/>
            <a:ext cx="4709380" cy="36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12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83572</TotalTime>
  <Words>423</Words>
  <Application>Microsoft Macintosh PowerPoint</Application>
  <PresentationFormat>Custom</PresentationFormat>
  <Paragraphs>116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Trebuchet MS</vt:lpstr>
      <vt:lpstr>Wingdings</vt:lpstr>
      <vt:lpstr>Title &amp; Bullet</vt:lpstr>
      <vt:lpstr>RESTAURANT RATINGS PREDICTIONS</vt:lpstr>
      <vt:lpstr>OUTLINE</vt:lpstr>
      <vt:lpstr>Introduction</vt:lpstr>
      <vt:lpstr>Introduction</vt:lpstr>
      <vt:lpstr>DATA EXPLORATION</vt:lpstr>
      <vt:lpstr> DATASET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LINEAR REGRESSION</vt:lpstr>
      <vt:lpstr>Dataset: LINEAR REGRESSION</vt:lpstr>
      <vt:lpstr>RANDOM FOREST CLASSIFIER</vt:lpstr>
      <vt:lpstr>Dataset: RANDOM FOREST CLASSIFIER</vt:lpstr>
      <vt:lpstr>Dataset: RANDOM FOREST CLASSIFIER</vt:lpstr>
      <vt:lpstr>Dataset: RANDOM FOREST CLASSIFIER</vt:lpstr>
      <vt:lpstr>DECISION TREE CLASSIFIER</vt:lpstr>
      <vt:lpstr>Dataset: DECISION TREE CLASSIFIER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Ghosh, Anubhav</cp:lastModifiedBy>
  <cp:revision>3598</cp:revision>
  <dcterms:created xsi:type="dcterms:W3CDTF">2008-01-24T03:11:41Z</dcterms:created>
  <dcterms:modified xsi:type="dcterms:W3CDTF">2019-12-15T04:08:07Z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